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1"/>
  </p:sldMasterIdLst>
  <p:notesMasterIdLst>
    <p:notesMasterId r:id="rId7"/>
  </p:notesMasterIdLst>
  <p:sldIdLst>
    <p:sldId id="282" r:id="rId2"/>
    <p:sldId id="283" r:id="rId3"/>
    <p:sldId id="284" r:id="rId4"/>
    <p:sldId id="285" r:id="rId5"/>
    <p:sldId id="286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0C0"/>
    <a:srgbClr val="740027"/>
    <a:srgbClr val="0071C1"/>
    <a:srgbClr val="FFFFFF"/>
    <a:srgbClr val="6D80BD"/>
    <a:srgbClr val="7D76B4"/>
    <a:srgbClr val="65668E"/>
    <a:srgbClr val="4C868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9" autoAdjust="0"/>
  </p:normalViewPr>
  <p:slideViewPr>
    <p:cSldViewPr snapToGrid="0">
      <p:cViewPr varScale="1">
        <p:scale>
          <a:sx n="68" d="100"/>
          <a:sy n="68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CDFC2-56E2-4CC6-A4C3-1952FEAD7B8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C7DA4-6A48-42AD-B14B-7D32B235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7DA4-6A48-42AD-B14B-7D32B23595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5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7DA4-6A48-42AD-B14B-7D32B23595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7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0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2540000"/>
            <a:ext cx="7713900" cy="355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●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○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■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●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○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■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●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Medium"/>
              <a:buChar char="○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 Medium"/>
              <a:buChar char="■"/>
              <a:defRPr>
                <a:solidFill>
                  <a:schemeClr val="dk2"/>
                </a:solidFill>
                <a:latin typeface="Nunito Sans Medium"/>
                <a:ea typeface="Nunito Sans Medium"/>
                <a:cs typeface="Nunito Sans Medium"/>
                <a:sym typeface="Nunito Sans Medium"/>
              </a:defRPr>
            </a:lvl9pPr>
          </a:lstStyle>
          <a:p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 rot="16200000">
            <a:off x="-1674645" y="3509610"/>
            <a:ext cx="4156244" cy="623248"/>
          </a:xfrm>
          <a:prstGeom prst="rect">
            <a:avLst/>
          </a:prstGeom>
          <a:noFill/>
          <a:effectLst>
            <a:glow rad="127000">
              <a:schemeClr val="bg1"/>
            </a:glow>
            <a:softEdge rad="1270000"/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i="0" u="none" strike="noStrike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anose="00000500000000000000" pitchFamily="2" charset="0"/>
                <a:ea typeface="Arial"/>
                <a:cs typeface="Arial"/>
                <a:sym typeface="Arial"/>
              </a:rPr>
              <a:t>ICBME2025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tserrat" panose="00000500000000000000" pitchFamily="2" charset="0"/>
              <a:cs typeface="2  Compset" panose="00000400000000000000" pitchFamily="2" charset="-78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1638817"/>
            <a:ext cx="771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pic>
        <p:nvPicPr>
          <p:cNvPr id="1038" name="Picture 14" descr="C:\Users\MAC\AppData\Local\Temp\SNAGHTML4b6326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9144000" cy="68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3"/>
            <a:ext cx="9144019" cy="180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34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25209" y="1934786"/>
            <a:ext cx="3490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Article’s Code in ICBME 2025: </a:t>
            </a:r>
            <a:r>
              <a:rPr lang="en-US" sz="135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n-US" sz="13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25209" y="2623603"/>
            <a:ext cx="788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800" dirty="0">
                <a:cs typeface="B Titr" panose="00000700000000000000" pitchFamily="2" charset="-78"/>
              </a:rPr>
              <a:t>عنوان مقاله به فارسی (</a:t>
            </a:r>
            <a:r>
              <a:rPr lang="en-US" sz="2800" b="1" dirty="0">
                <a:latin typeface="Times New Roman" panose="02020603050405020304" pitchFamily="18" charset="0"/>
                <a:cs typeface="B Titr" panose="00000700000000000000" pitchFamily="2" charset="-78"/>
              </a:rPr>
              <a:t>B </a:t>
            </a:r>
            <a:r>
              <a:rPr lang="en-US" sz="2800" b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Titr</a:t>
            </a:r>
            <a:r>
              <a:rPr lang="fa-IR" sz="2800" dirty="0">
                <a:cs typeface="B Titr" panose="00000700000000000000" pitchFamily="2" charset="-78"/>
              </a:rPr>
              <a:t>، </a:t>
            </a:r>
            <a:r>
              <a:rPr lang="en-US" sz="2800" b="1" dirty="0">
                <a:latin typeface="Times New Roman" panose="02020603050405020304" pitchFamily="18" charset="0"/>
                <a:cs typeface="B Titr" panose="00000700000000000000" pitchFamily="2" charset="-78"/>
              </a:rPr>
              <a:t>Bold</a:t>
            </a:r>
            <a:r>
              <a:rPr lang="fa-IR" sz="2800" b="1" dirty="0">
                <a:latin typeface="Times New Roman" panose="02020603050405020304" pitchFamily="18" charset="0"/>
                <a:cs typeface="B Titr" panose="00000700000000000000" pitchFamily="2" charset="-78"/>
              </a:rPr>
              <a:t>، 36)</a:t>
            </a:r>
            <a:endParaRPr lang="en-US" sz="28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21628" y="353555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نام خانوادگی نویسنده اول،نام/نام خانوادگی نویسنده دوم، نام</a:t>
            </a:r>
            <a:r>
              <a:rPr lang="en-US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…/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0" y="43574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</a:t>
            </a:r>
            <a:r>
              <a:rPr lang="fa-I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</a:t>
            </a:r>
            <a:r>
              <a:rPr lang="fa-IR" sz="2800" b="1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ه‌کننده</a:t>
            </a:r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: نام خانوادگی، نام</a:t>
            </a:r>
            <a:endParaRPr lang="en-US" sz="28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98474" y="51793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دانشگاه/سازمان</a:t>
            </a:r>
            <a:endParaRPr lang="en-US" sz="28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7286" y="6375851"/>
            <a:ext cx="31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شماره صفحه/تعداد کل صفحات</a:t>
            </a: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0422" y="1945006"/>
            <a:ext cx="424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 / کد مقاله (در تمام صفحه‌ها باشد)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3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/>
          <p:cNvSpPr txBox="1"/>
          <p:nvPr/>
        </p:nvSpPr>
        <p:spPr>
          <a:xfrm>
            <a:off x="625209" y="1934786"/>
            <a:ext cx="3490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Article’s Code in ICBME 2025: </a:t>
            </a:r>
            <a:r>
              <a:rPr lang="en-US" sz="135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n-US" sz="13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562466"/>
            <a:ext cx="777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عنوان فارسی (</a:t>
            </a:r>
            <a:r>
              <a:rPr lang="en-US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4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Nazanin</a:t>
            </a:r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en-US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Bold</a:t>
            </a:r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، 24)</a:t>
            </a:r>
            <a:endParaRPr lang="en-US" sz="2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151674"/>
            <a:ext cx="7588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متن فارسی (</a:t>
            </a:r>
            <a:r>
              <a:rPr lang="en-US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000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Nazanin</a:t>
            </a:r>
            <a:r>
              <a:rPr lang="fa-IR" sz="2000" dirty="0">
                <a:latin typeface="Times New Roman" panose="02020603050405020304" pitchFamily="18" charset="0"/>
                <a:cs typeface="B Nazanin" panose="00000400000000000000" pitchFamily="2" charset="-78"/>
              </a:rPr>
              <a:t>، 20)</a:t>
            </a:r>
            <a:endParaRPr lang="en-US" sz="2000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286" y="6375851"/>
            <a:ext cx="31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شماره صفحه/تعداد کل صفحات</a:t>
            </a: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422" y="1945006"/>
            <a:ext cx="424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 / کد مقاله (در تمام صفحه‌ها باشد)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8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625209" y="1934786"/>
            <a:ext cx="3490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Article’s Code in ICBME 2025: </a:t>
            </a:r>
            <a:r>
              <a:rPr lang="en-US" sz="135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n-US" sz="13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789" y="2234868"/>
            <a:ext cx="8071679" cy="355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لطفاً توجه شود:</a:t>
            </a:r>
          </a:p>
          <a:p>
            <a:pPr algn="just" rtl="1"/>
            <a:endParaRPr lang="fa-IR" sz="20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450"/>
              </a:spcBef>
            </a:pP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۱- تمامی </a:t>
            </a:r>
            <a:r>
              <a:rPr lang="fa-IR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مواردی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که مرجع خاصی دارند با ارائه شماره مرجع (در این صورت فهرست مراجع در پایان </a:t>
            </a:r>
            <a:r>
              <a:rPr lang="fa-IR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اسلایدها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می‌آید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و یا زیرنویس مشخصات مرجع (در همان اسلاید) مشخص شوند.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450"/>
              </a:spcBef>
            </a:pP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۲- نوشتار تصاویر و جداول حداقل با </a:t>
            </a:r>
            <a:r>
              <a:rPr lang="fa-IR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فونت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۱۸ باشد.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450"/>
              </a:spcBef>
            </a:pP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۳- حداکثر تعداد </a:t>
            </a:r>
            <a:r>
              <a:rPr lang="fa-IR" sz="2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اسلایدها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۱۵ و حداقل آن ۱۲ عدد باشد.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450"/>
              </a:spcBef>
            </a:pP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۴- حداکثر زمان </a:t>
            </a:r>
            <a:r>
              <a:rPr lang="fa-IR" sz="2000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ارایه 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۱۲ دقیقه و حداقل زمان ارائه ۱۰ دقیقه است. برای هر </a:t>
            </a:r>
            <a:r>
              <a:rPr lang="fa-IR" sz="2000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ارایه 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حداکثر ۳ دقیقه برای پرسش‌وپاسخ در نظر گرفته می‌شود.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>
              <a:spcBef>
                <a:spcPts val="450"/>
              </a:spcBef>
            </a:pP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۵- </a:t>
            </a:r>
            <a:r>
              <a:rPr lang="fa-IR" sz="2000" kern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ارایه </a:t>
            </a:r>
            <a:r>
              <a:rPr lang="fa-IR" sz="2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می‌تواند به زبان فارسی یا انگلیسی باشد، اما درصورتی‌که در جلسه مخاطب غیرایرانی (حضوری یا مجازی) وجود داشته باشد، پیشنهاد می‌شود حتی‌الامکان ارائه به زبان انگلیسی باشد.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67286" y="6375851"/>
            <a:ext cx="31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شماره صفحه/تعداد کل صفحات</a:t>
            </a: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0422" y="1945006"/>
            <a:ext cx="424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 / کد مقاله (در تمام صفحه‌ها باشد)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5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/>
        </p:nvSpPr>
        <p:spPr>
          <a:xfrm>
            <a:off x="625209" y="1934786"/>
            <a:ext cx="3490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Article’s Code in ICBME 2025: </a:t>
            </a:r>
            <a:r>
              <a:rPr lang="en-US" sz="135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n-US" sz="13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267286" y="6375851"/>
            <a:ext cx="31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شماره صفحه/تعداد کل صفحات</a:t>
            </a: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0422" y="1945006"/>
            <a:ext cx="424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 / کد مقاله (در تمام صفحه‌ها باشد)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69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625209" y="1934786"/>
            <a:ext cx="3490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Article’s Code in ICBME 2025: </a:t>
            </a:r>
            <a:r>
              <a:rPr lang="en-US" sz="135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</a:t>
            </a:r>
            <a:endParaRPr lang="en-US" sz="135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67286" y="6375851"/>
            <a:ext cx="3101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شماره صفحه/تعداد کل صفحات</a:t>
            </a: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22" y="1945006"/>
            <a:ext cx="424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عنوان مقاله / کد مقاله (در تمام صفحه‌ها باشد)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36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4C68FA9-42E8-47BA-BB1E-08E6208C4CE6}" vid="{CB601356-545B-4545-937A-26EF7FF172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282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2  Compset</vt:lpstr>
      <vt:lpstr>Arial</vt:lpstr>
      <vt:lpstr>B Nazanin</vt:lpstr>
      <vt:lpstr>B Titr</vt:lpstr>
      <vt:lpstr>Calibri</vt:lpstr>
      <vt:lpstr>DM Serif Text</vt:lpstr>
      <vt:lpstr>Montserrat</vt:lpstr>
      <vt:lpstr>Nunito Sans Medium</vt:lpstr>
      <vt:lpstr>Times New Roman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2024-07-21T07:56:48Z</dcterms:created>
  <dcterms:modified xsi:type="dcterms:W3CDTF">2025-08-28T16:59:46Z</dcterms:modified>
</cp:coreProperties>
</file>